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1_C55A97.xml" ContentType="application/vnd.ms-powerpoint.comments+xml"/>
  <Override PartName="/ppt/comments/modernComment_108_75EF34D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1" r:id="rId3"/>
    <p:sldId id="261" r:id="rId4"/>
    <p:sldId id="258" r:id="rId5"/>
    <p:sldId id="272" r:id="rId6"/>
    <p:sldId id="273" r:id="rId7"/>
    <p:sldId id="257" r:id="rId8"/>
    <p:sldId id="269" r:id="rId9"/>
    <p:sldId id="267" r:id="rId10"/>
    <p:sldId id="262" r:id="rId11"/>
    <p:sldId id="263" r:id="rId12"/>
    <p:sldId id="264" r:id="rId13"/>
    <p:sldId id="265" r:id="rId14"/>
    <p:sldId id="266" r:id="rId15"/>
    <p:sldId id="275" r:id="rId16"/>
    <p:sldId id="274" r:id="rId17"/>
    <p:sldId id="260" r:id="rId18"/>
    <p:sldId id="268" r:id="rId19"/>
    <p:sldId id="270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323D0F-1515-EEA5-8F14-09C47F07EB3B}" name="Carola Groppe" initials="CG" userId="S::groppe@hsu-hh.de::5c4aa0e2-1875-4b32-872c-8653f8699a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670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01_C55A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28884C-0DBF-49EE-A975-D062820473CC}" authorId="{76323D0F-1515-EEA5-8F14-09C47F07EB3B}" created="2024-09-30T07:56:24.0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933783" sldId="257"/>
      <ac:spMk id="4" creationId="{00000000-0000-0000-0000-000000000000}"/>
    </ac:deMkLst>
    <p188:txBody>
      <a:bodyPr/>
      <a:lstStyle/>
      <a:p>
        <a:r>
          <a:rPr lang="de-DE"/>
          <a:t>Ich habe es auf die ASU in Phoenix gekürzt, weil die Studierenden ja nicht nach LA oder Washington gehen können und keine Verwirrung eintritt.</a:t>
        </a:r>
      </a:p>
    </p188:txBody>
  </p188:cm>
</p188:cmLst>
</file>

<file path=ppt/comments/modernComment_108_75EF34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1F5C27-4D8F-4F34-A517-97F1708B2EB8}" authorId="{76323D0F-1515-EEA5-8F14-09C47F07EB3B}" created="2024-09-30T07:55:41.435">
    <pc:sldMkLst xmlns:pc="http://schemas.microsoft.com/office/powerpoint/2013/main/command">
      <pc:docMk/>
      <pc:sldMk cId="1978610901" sldId="264"/>
    </pc:sldMkLst>
    <p188:txBody>
      <a:bodyPr/>
      <a:lstStyle/>
      <a:p>
        <a:r>
          <a:rPr lang="de-DE"/>
          <a:t>Man könnte 1-2 Folien mit Studierendenberichten weglassen. Die Bilder sind insg. eindrucksvoll genug, und man kann die Texte in der Veranstaltung ja nicht eigens lesen.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565A4-46C1-4175-ADD2-879E80F9ACCA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136A0-B52F-46B2-8B99-B868AD6B05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90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9pPr>
          </a:lstStyle>
          <a:p>
            <a:fld id="{182F2FD3-634B-4156-84AC-4F1F2701EB15}" type="slidenum">
              <a:rPr lang="de-DE" altLang="de-DE" smtClean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de-DE" altLang="de-D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F07F50-8CF5-48C8-AA6F-D76BF2326B53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08_75EF34D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Eigene%20Dateien\schultzhansjoachim\Eigene%20Musik\Jet_B1B_PassBy04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C55A9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CSS\CSS Wappen bu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55" y="2060848"/>
            <a:ext cx="26913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321097" y="5517232"/>
            <a:ext cx="2331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Joachim Schultz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Stellvertreter Staffelkapitän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8802" y="764704"/>
            <a:ext cx="7018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Das Studentenaustauschprogramm der </a:t>
            </a: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Cactus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Starfighter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Staffel</a:t>
            </a:r>
          </a:p>
        </p:txBody>
      </p:sp>
    </p:spTree>
    <p:extLst>
      <p:ext uri="{BB962C8B-B14F-4D97-AF65-F5344CB8AC3E}">
        <p14:creationId xmlns:p14="http://schemas.microsoft.com/office/powerpoint/2010/main" val="40807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8998" r="11810" b="11983"/>
          <a:stretch/>
        </p:blipFill>
        <p:spPr bwMode="auto">
          <a:xfrm>
            <a:off x="179512" y="1115521"/>
            <a:ext cx="8800145" cy="548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20741" r="22303" b="12767"/>
          <a:stretch/>
        </p:blipFill>
        <p:spPr bwMode="auto">
          <a:xfrm>
            <a:off x="899592" y="548680"/>
            <a:ext cx="7056784" cy="62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2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4030" r="26667"/>
          <a:stretch/>
        </p:blipFill>
        <p:spPr bwMode="auto">
          <a:xfrm>
            <a:off x="8793" y="329493"/>
            <a:ext cx="6300191" cy="652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84" y="1255013"/>
            <a:ext cx="2651787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1366" y="3501008"/>
            <a:ext cx="2662634" cy="314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6109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7429" r="28481" b="14946"/>
          <a:stretch/>
        </p:blipFill>
        <p:spPr bwMode="auto">
          <a:xfrm>
            <a:off x="0" y="598306"/>
            <a:ext cx="6300192" cy="58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788928" cy="185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6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20479" r="26078" b="22266"/>
          <a:stretch/>
        </p:blipFill>
        <p:spPr bwMode="auto">
          <a:xfrm>
            <a:off x="539552" y="878224"/>
            <a:ext cx="8068236" cy="58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4389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/>
              <a:t>Niklas</a:t>
            </a:r>
            <a:r>
              <a:rPr lang="en-US" sz="1600" b="1" dirty="0"/>
              <a:t> </a:t>
            </a:r>
            <a:r>
              <a:rPr lang="en-US" sz="1600" b="1" dirty="0" err="1"/>
              <a:t>Wuerker</a:t>
            </a:r>
            <a:endParaRPr lang="de-DE" sz="1600" dirty="0"/>
          </a:p>
          <a:p>
            <a:pPr marL="0" indent="0">
              <a:buNone/>
            </a:pPr>
            <a:r>
              <a:rPr lang="en-US" sz="1600" b="1" dirty="0"/>
              <a:t>International Student Exchange Partner majoring in Business</a:t>
            </a:r>
            <a:endParaRPr lang="de-DE" sz="1600" dirty="0"/>
          </a:p>
          <a:p>
            <a:pPr lvl="0">
              <a:buClrTx/>
            </a:pPr>
            <a:r>
              <a:rPr lang="en-US" sz="1600" b="1" dirty="0"/>
              <a:t>How did the scholarship positively impact your academic journey this year?</a:t>
            </a:r>
            <a:endParaRPr lang="de-DE" sz="1600" dirty="0"/>
          </a:p>
          <a:p>
            <a:pPr>
              <a:buClrTx/>
            </a:pPr>
            <a:r>
              <a:rPr lang="en-US" sz="1600" dirty="0"/>
              <a:t>This scholarship helped me gain a new perspective on how universities teach. In Germany, it is much less personal, and I like the way the teachers present their courses here. I can also focus more on courses that I am interested in, like sports business and fan behavioral management, which helped me a lot.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>
              <a:buClrTx/>
            </a:pPr>
            <a:r>
              <a:rPr lang="en-US" sz="1600" b="1" dirty="0"/>
              <a:t>How has the support shaped your personal growth?</a:t>
            </a:r>
            <a:endParaRPr lang="de-DE" sz="1600" dirty="0"/>
          </a:p>
          <a:p>
            <a:pPr>
              <a:buClrTx/>
            </a:pPr>
            <a:r>
              <a:rPr lang="en-US" sz="1600" dirty="0"/>
              <a:t>This past year helped me grow personally. I moved to a new country without knowing anyone, and now I have a lot of new friends. These friends helped me throughout the year, so I don't feel sad that I am not seeing my family and friends from home.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>
              <a:buClrTx/>
            </a:pPr>
            <a:r>
              <a:rPr lang="en-US" sz="1600" b="1" dirty="0"/>
              <a:t>What are your future goals?</a:t>
            </a:r>
            <a:endParaRPr lang="de-DE" sz="1600" dirty="0"/>
          </a:p>
          <a:p>
            <a:pPr>
              <a:buClrTx/>
            </a:pPr>
            <a:r>
              <a:rPr lang="en-US" sz="1600" dirty="0"/>
              <a:t>I loved my sports business courses, which showed me that I want to work in that industry. That's why I am doing an internship with a basketball team in Germany over the summer break when I am home again. I would not have the opportunities I do without this support.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b="1" dirty="0"/>
              <a:t>Thank you!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I appreciate all the things the Luftwaffe/ Air Force International Friendship Foundation did for me. Especially, a big thank you to Charlie Boettcher, who helped me settle in and get me engaged with Air Force events.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428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 vert="horz" lIns="0" rIns="0" bIns="0" anchor="b"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Partnerstaffel 310</a:t>
            </a:r>
            <a:r>
              <a:rPr lang="de-DE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- CSS und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9EA44F0-B34B-054D-C85A-1C8B26C41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17612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AD2CEC-D31A-8B13-494B-E07601397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4" t="31551" r="13751" b="2029"/>
          <a:stretch/>
        </p:blipFill>
        <p:spPr>
          <a:xfrm>
            <a:off x="7020272" y="4407695"/>
            <a:ext cx="1711837" cy="1757609"/>
          </a:xfrm>
          <a:prstGeom prst="rect">
            <a:avLst/>
          </a:prstGeom>
        </p:spPr>
      </p:pic>
      <p:pic>
        <p:nvPicPr>
          <p:cNvPr id="1026" name="Picture 2" descr="K:\CSS\Bilder Luke\IMG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590465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13508" r="3383" b="8497"/>
          <a:stretch/>
        </p:blipFill>
        <p:spPr bwMode="auto">
          <a:xfrm>
            <a:off x="0" y="1196752"/>
            <a:ext cx="9134101" cy="511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6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Informationen und Hilfe</a:t>
            </a:r>
          </a:p>
        </p:txBody>
      </p:sp>
      <p:pic>
        <p:nvPicPr>
          <p:cNvPr id="11266" name="Picture 2" descr="K:\CSS\Flyer Studentenaustausch\Charlie Boett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81" y="1641305"/>
            <a:ext cx="16097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K:\CSS\Flyer Studentenaustausch\Carola Grop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1305"/>
            <a:ext cx="2029676" cy="27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:\CSS\Flyer Studentenaustausch\roalkvan-lauren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41305"/>
            <a:ext cx="2209150" cy="22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4478578"/>
            <a:ext cx="19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Prof. Dr. Groppe (HSU)</a:t>
            </a:r>
          </a:p>
          <a:p>
            <a:r>
              <a:rPr lang="de-DE" sz="1200" dirty="0" smtClean="0"/>
              <a:t>Fakultät </a:t>
            </a:r>
            <a:r>
              <a:rPr lang="de-DE" sz="1200" dirty="0"/>
              <a:t>für Geistes- und Sozialwissenschaften </a:t>
            </a:r>
            <a:endParaRPr lang="de-DE" sz="1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329587" y="4489613"/>
            <a:ext cx="195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/>
              <a:t>FKpt</a:t>
            </a:r>
            <a:r>
              <a:rPr lang="de-DE" sz="1200" b="1" dirty="0"/>
              <a:t> a.D. Schultz</a:t>
            </a:r>
          </a:p>
          <a:p>
            <a:r>
              <a:rPr lang="de-DE" sz="1200" dirty="0"/>
              <a:t>(</a:t>
            </a:r>
            <a:r>
              <a:rPr lang="de-DE" sz="1200" dirty="0" err="1"/>
              <a:t>Stv</a:t>
            </a:r>
            <a:r>
              <a:rPr lang="de-DE" sz="1200" dirty="0"/>
              <a:t> </a:t>
            </a:r>
            <a:r>
              <a:rPr lang="de-DE" sz="1200" dirty="0" err="1"/>
              <a:t>Staka</a:t>
            </a:r>
            <a:r>
              <a:rPr lang="de-DE" sz="1200" dirty="0"/>
              <a:t> CSS)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58548" y="3667922"/>
            <a:ext cx="19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OTL a. D. Böttcher</a:t>
            </a:r>
          </a:p>
          <a:p>
            <a:r>
              <a:rPr lang="de-DE" sz="1200" dirty="0"/>
              <a:t>(Regional Lead </a:t>
            </a:r>
          </a:p>
          <a:p>
            <a:r>
              <a:rPr lang="de-DE" sz="1200" dirty="0"/>
              <a:t>USA/Kanada)</a:t>
            </a:r>
          </a:p>
        </p:txBody>
      </p:sp>
      <p:sp>
        <p:nvSpPr>
          <p:cNvPr id="5" name="Rechteck 4"/>
          <p:cNvSpPr/>
          <p:nvPr/>
        </p:nvSpPr>
        <p:spPr>
          <a:xfrm>
            <a:off x="6655777" y="3991088"/>
            <a:ext cx="2488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Lauren </a:t>
            </a:r>
            <a:r>
              <a:rPr lang="en-US" sz="1200" b="1" dirty="0" err="1"/>
              <a:t>Roalkvan</a:t>
            </a:r>
            <a:r>
              <a:rPr lang="en-US" sz="1200" b="1" dirty="0"/>
              <a:t> (ASU)</a:t>
            </a:r>
          </a:p>
          <a:p>
            <a:r>
              <a:rPr lang="en-US" sz="1200" dirty="0"/>
              <a:t>Coordinator Senior, Partnership and Exchange Programs, Global Education Office</a:t>
            </a:r>
          </a:p>
        </p:txBody>
      </p:sp>
      <p:pic>
        <p:nvPicPr>
          <p:cNvPr id="11" name="Grafik 10" descr="Ein Bild, das Text, Schrift, Logo, Symbol enthält.">
            <a:extLst>
              <a:ext uri="{FF2B5EF4-FFF2-40B4-BE49-F238E27FC236}">
                <a16:creationId xmlns:lc="http://schemas.openxmlformats.org/drawingml/2006/lockedCanvas" xmlns:a16="http://schemas.microsoft.com/office/drawing/2014/main" xmlns="" id="{5E5318C2-0B5B-8716-2920-04B9C848F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174775"/>
            <a:ext cx="1963655" cy="1529331"/>
          </a:xfrm>
          <a:prstGeom prst="rect">
            <a:avLst/>
          </a:prstGeom>
        </p:spPr>
      </p:pic>
      <p:cxnSp>
        <p:nvCxnSpPr>
          <p:cNvPr id="6" name="Gerade Verbindung 5"/>
          <p:cNvCxnSpPr>
            <a:stCxn id="2" idx="2"/>
          </p:cNvCxnSpPr>
          <p:nvPr/>
        </p:nvCxnSpPr>
        <p:spPr>
          <a:xfrm flipH="1">
            <a:off x="4406006" y="1403648"/>
            <a:ext cx="35430" cy="49776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feil nach rechts 6"/>
          <p:cNvSpPr/>
          <p:nvPr/>
        </p:nvSpPr>
        <p:spPr>
          <a:xfrm>
            <a:off x="4716016" y="5674161"/>
            <a:ext cx="975600" cy="52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USA</a:t>
            </a:r>
          </a:p>
        </p:txBody>
      </p:sp>
      <p:sp>
        <p:nvSpPr>
          <p:cNvPr id="8" name="Pfeil nach links 7"/>
          <p:cNvSpPr/>
          <p:nvPr/>
        </p:nvSpPr>
        <p:spPr>
          <a:xfrm>
            <a:off x="3131840" y="5665300"/>
            <a:ext cx="974982" cy="5253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DEU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948264" y="4951278"/>
            <a:ext cx="12330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560" r="4406" b="5560"/>
          <a:stretch/>
        </p:blipFill>
        <p:spPr>
          <a:xfrm rot="5400000">
            <a:off x="1972132" y="1998761"/>
            <a:ext cx="2705986" cy="19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4" y="888492"/>
            <a:ext cx="8669568" cy="5780868"/>
          </a:xfrm>
          <a:prstGeom prst="rect">
            <a:avLst/>
          </a:prstGeom>
        </p:spPr>
      </p:pic>
      <p:pic>
        <p:nvPicPr>
          <p:cNvPr id="14338" name="Picture 2" descr="I:\Schultz Arbeits PC\Eigene Bilder\MH900434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82" y="116633"/>
            <a:ext cx="2594870" cy="259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Jet_B1B_PassBy0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381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Tornado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\\SCHOM01FUEAK\Home-Lw\schultzhansjoachim\Pictures\1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6412"/>
          <a:stretch/>
        </p:blipFill>
        <p:spPr bwMode="auto">
          <a:xfrm>
            <a:off x="4944141" y="4253023"/>
            <a:ext cx="4199860" cy="26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15925" y="152400"/>
            <a:ext cx="8880475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1800" b="1" u="sng" dirty="0" smtClean="0">
                <a:solidFill>
                  <a:srgbClr val="FFFF00"/>
                </a:solidFill>
              </a:rPr>
              <a:t>Werdegang </a:t>
            </a:r>
            <a:r>
              <a:rPr lang="de-DE" altLang="de-DE" sz="1800" b="1" u="sng" dirty="0">
                <a:solidFill>
                  <a:srgbClr val="FFFF00"/>
                </a:solidFill>
              </a:rPr>
              <a:t>in der Bundeswehr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1972-1976 Ausbildung zum Flugzeugmechaniker – </a:t>
            </a:r>
            <a:r>
              <a:rPr lang="de-DE" altLang="de-DE" sz="1800" b="1" dirty="0" err="1">
                <a:solidFill>
                  <a:srgbClr val="FFFF00"/>
                </a:solidFill>
              </a:rPr>
              <a:t>JaboG</a:t>
            </a:r>
            <a:r>
              <a:rPr lang="de-DE" altLang="de-DE" sz="1800" b="1" dirty="0">
                <a:solidFill>
                  <a:srgbClr val="FFFF00"/>
                </a:solidFill>
              </a:rPr>
              <a:t> 33 Büchel (Zivilist)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01.07.1976 Eintritt in die Marine / Crew 7/76 (fliegerischer Dienst)</a:t>
            </a:r>
          </a:p>
          <a:p>
            <a:pPr algn="l"/>
            <a:r>
              <a:rPr lang="de-DE" altLang="de-DE" sz="1800" b="1" dirty="0" err="1">
                <a:solidFill>
                  <a:srgbClr val="FFFF00"/>
                </a:solidFill>
              </a:rPr>
              <a:t>Ausbldg</a:t>
            </a:r>
            <a:r>
              <a:rPr lang="de-DE" altLang="de-DE" sz="1800" b="1" dirty="0">
                <a:solidFill>
                  <a:srgbClr val="FFFF00"/>
                </a:solidFill>
              </a:rPr>
              <a:t>/</a:t>
            </a:r>
            <a:r>
              <a:rPr lang="de-DE" altLang="de-DE" sz="1800" b="1" dirty="0" err="1">
                <a:solidFill>
                  <a:srgbClr val="FFFF00"/>
                </a:solidFill>
              </a:rPr>
              <a:t>Verwdg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LfzFhr</a:t>
            </a:r>
            <a:r>
              <a:rPr lang="de-DE" altLang="de-DE" sz="1800" b="1" dirty="0">
                <a:solidFill>
                  <a:srgbClr val="FFFF00"/>
                </a:solidFill>
              </a:rPr>
              <a:t> auf F-104G </a:t>
            </a:r>
            <a:r>
              <a:rPr lang="de-DE" altLang="de-DE" sz="1800" b="1" dirty="0" err="1">
                <a:solidFill>
                  <a:srgbClr val="FFFF00"/>
                </a:solidFill>
              </a:rPr>
              <a:t>Starfighter</a:t>
            </a:r>
            <a:r>
              <a:rPr lang="de-DE" altLang="de-DE" sz="1800" b="1" dirty="0">
                <a:solidFill>
                  <a:srgbClr val="FFFF00"/>
                </a:solidFill>
              </a:rPr>
              <a:t> 1980-86 und TORNADO 1986-2005 1981-87 Marinefliegergeschwader 2 (2. Staffel - Einsatzflugzeugführer)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1987-91 Flottenkommando Glücksburg (</a:t>
            </a:r>
            <a:r>
              <a:rPr lang="de-DE" altLang="de-DE" sz="1800" b="1" dirty="0" err="1">
                <a:solidFill>
                  <a:srgbClr val="FFFF00"/>
                </a:solidFill>
              </a:rPr>
              <a:t>Lfz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EinsatzOffz</a:t>
            </a:r>
            <a:r>
              <a:rPr lang="de-DE" altLang="de-DE" sz="1800" b="1" dirty="0">
                <a:solidFill>
                  <a:srgbClr val="FFFF00"/>
                </a:solidFill>
              </a:rPr>
              <a:t> im NAOC)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1991-94 Marinefliegergeschwader 1 (Staffelkapitän 1.MFG 1und 2.MFG 1 )</a:t>
            </a: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1994-96 Marinefliegergeschwader 2 (</a:t>
            </a:r>
            <a:r>
              <a:rPr lang="de-DE" altLang="de-DE" sz="1800" b="1" dirty="0" err="1">
                <a:solidFill>
                  <a:srgbClr val="FFFF00"/>
                </a:solidFill>
              </a:rPr>
              <a:t>Stv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Kdr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FlgGrp</a:t>
            </a:r>
            <a:r>
              <a:rPr lang="de-DE" altLang="de-DE" sz="1800" b="1" dirty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1996-99 NATO - CINCEASTLANT/COMMAIREAESTLANT (</a:t>
            </a:r>
            <a:r>
              <a:rPr lang="de-DE" altLang="de-DE" sz="1800" b="1" dirty="0" err="1">
                <a:solidFill>
                  <a:srgbClr val="FFFF00"/>
                </a:solidFill>
              </a:rPr>
              <a:t>Northwood</a:t>
            </a:r>
            <a:r>
              <a:rPr lang="de-DE" altLang="de-DE" sz="1800" b="1" dirty="0">
                <a:solidFill>
                  <a:srgbClr val="FFFF00"/>
                </a:solidFill>
              </a:rPr>
              <a:t>/London)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2000-01 </a:t>
            </a:r>
            <a:r>
              <a:rPr lang="de-DE" altLang="de-DE" sz="1800" b="1" dirty="0" err="1">
                <a:solidFill>
                  <a:srgbClr val="FFFF00"/>
                </a:solidFill>
              </a:rPr>
              <a:t>MFlgFltl</a:t>
            </a:r>
            <a:r>
              <a:rPr lang="de-DE" altLang="de-DE" sz="1800" b="1" dirty="0">
                <a:solidFill>
                  <a:srgbClr val="FFFF00"/>
                </a:solidFill>
              </a:rPr>
              <a:t> (A3E)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2001-05 Marinefliegergeschwader 2 (</a:t>
            </a:r>
            <a:r>
              <a:rPr lang="de-DE" altLang="de-DE" sz="1800" b="1" dirty="0" err="1">
                <a:solidFill>
                  <a:srgbClr val="FFFF00"/>
                </a:solidFill>
              </a:rPr>
              <a:t>Stv</a:t>
            </a:r>
            <a:r>
              <a:rPr lang="de-DE" altLang="de-DE" sz="1800" b="1" dirty="0">
                <a:solidFill>
                  <a:srgbClr val="FFFF00"/>
                </a:solidFill>
              </a:rPr>
              <a:t> Kommodore)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2005-10 </a:t>
            </a:r>
            <a:r>
              <a:rPr lang="de-DE" altLang="de-DE" sz="1800" b="1" dirty="0" err="1">
                <a:solidFill>
                  <a:srgbClr val="FFFF00"/>
                </a:solidFill>
              </a:rPr>
              <a:t>KdoFOSK</a:t>
            </a:r>
            <a:r>
              <a:rPr lang="de-DE" altLang="de-DE" sz="1800" b="1" dirty="0">
                <a:solidFill>
                  <a:srgbClr val="FFFF00"/>
                </a:solidFill>
              </a:rPr>
              <a:t> (</a:t>
            </a:r>
            <a:r>
              <a:rPr lang="de-DE" altLang="de-DE" sz="1800" b="1" dirty="0" err="1">
                <a:solidFill>
                  <a:srgbClr val="FFFF00"/>
                </a:solidFill>
              </a:rPr>
              <a:t>Kdo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FüOpSpezKr</a:t>
            </a:r>
            <a:r>
              <a:rPr lang="de-DE" altLang="de-DE" sz="1800" b="1" dirty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2010-2016 </a:t>
            </a:r>
            <a:r>
              <a:rPr lang="de-DE" altLang="de-DE" sz="1800" b="1" dirty="0" err="1">
                <a:solidFill>
                  <a:srgbClr val="FFFF00"/>
                </a:solidFill>
              </a:rPr>
              <a:t>FüAkBw</a:t>
            </a:r>
            <a:r>
              <a:rPr lang="de-DE" altLang="de-DE" sz="1800" b="1" dirty="0">
                <a:solidFill>
                  <a:srgbClr val="FFFF00"/>
                </a:solidFill>
              </a:rPr>
              <a:t> (Übungssachbearbeiter)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2017-2021 </a:t>
            </a:r>
            <a:r>
              <a:rPr lang="de-DE" altLang="de-DE" sz="1800" b="1" dirty="0" err="1">
                <a:solidFill>
                  <a:srgbClr val="FFFF00"/>
                </a:solidFill>
              </a:rPr>
              <a:t>FüAkBw</a:t>
            </a:r>
            <a:r>
              <a:rPr lang="de-DE" altLang="de-DE" sz="1800" b="1" dirty="0">
                <a:solidFill>
                  <a:srgbClr val="FFFF00"/>
                </a:solidFill>
              </a:rPr>
              <a:t> (</a:t>
            </a:r>
            <a:r>
              <a:rPr lang="de-DE" altLang="de-DE" sz="1800" b="1" dirty="0" err="1">
                <a:solidFill>
                  <a:srgbClr val="FFFF00"/>
                </a:solidFill>
              </a:rPr>
              <a:t>ResOffz</a:t>
            </a:r>
            <a:r>
              <a:rPr lang="de-DE" altLang="de-DE" sz="1800" b="1" dirty="0">
                <a:solidFill>
                  <a:srgbClr val="FFFF00"/>
                </a:solidFill>
              </a:rPr>
              <a:t> Dozent</a:t>
            </a:r>
            <a:r>
              <a:rPr lang="de-DE" altLang="de-DE" sz="1800" b="1" dirty="0" smtClean="0">
                <a:solidFill>
                  <a:srgbClr val="FFFF00"/>
                </a:solidFill>
              </a:rPr>
              <a:t>)</a:t>
            </a: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r>
              <a:rPr lang="de-DE" altLang="de-DE" sz="1800" b="1" dirty="0" smtClean="0">
                <a:solidFill>
                  <a:srgbClr val="FFFF00"/>
                </a:solidFill>
              </a:rPr>
              <a:t>Seit 2001 stellv</a:t>
            </a:r>
            <a:r>
              <a:rPr lang="de-DE" altLang="de-DE" sz="1800" b="1" dirty="0">
                <a:solidFill>
                  <a:srgbClr val="FFFF00"/>
                </a:solidFill>
              </a:rPr>
              <a:t>. </a:t>
            </a:r>
            <a:r>
              <a:rPr lang="de-DE" altLang="de-DE" sz="1800" b="1" dirty="0" smtClean="0">
                <a:solidFill>
                  <a:srgbClr val="FFFF00"/>
                </a:solidFill>
              </a:rPr>
              <a:t>Staffelkapitän CSS</a:t>
            </a:r>
            <a:endParaRPr lang="de-DE" altLang="de-DE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Friendship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(IFF)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Seit 1965 Spenden für wohltätige Zwecke gewonnen aus Veranstaltungen wie Fußballspiele, Oktoberfest, Geldspenden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1977 Gründung IFF (Tom Rhone – Barney Oldfield)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Seit 1978 Umwandlung in einen anerkannten Fonds mit Spendenzuwendungen an 6 Einrichtungen (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Charities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1983 Einstellung F-104 Ausbildung in Luke, Übergabe des Fonds an Luftwaffe scheitert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1990 Überführung des Fonds in die ASU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Student Exchange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Erträge aus der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für F-104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Starfighter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Nachkommen zur Finanzierung eines Studienjahres an der ASU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Gleichzeitig Finanzierung eines Studienjahrs in Deutschland für eine/n ASU Studenten/in</a:t>
            </a:r>
          </a:p>
        </p:txBody>
      </p:sp>
    </p:spTree>
    <p:extLst>
      <p:ext uri="{BB962C8B-B14F-4D97-AF65-F5344CB8AC3E}">
        <p14:creationId xmlns:p14="http://schemas.microsoft.com/office/powerpoint/2010/main" val="22136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178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25 Jahre+ Studentenaustausch der Cactus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Starfighter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Staffel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3645024"/>
            <a:ext cx="8229600" cy="2841179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Seit 1997 für deutsche F-104 „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Offsprings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Seit 2009 kontinuierliche Erweiterung des Bewerber/innen-/Zulassungskreises auf interessierte Studierende aller Universitäten 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27 Austauschstudentinnen und -studenten bis heute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Studium im Wert von z. Zt. $ 35.430,00/Jahr (ASU,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and Fees)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Zuschuss von min $ 1.250,00/Semester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Zuschuss von € 1.000,00 Hin-/Rückflug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Infoblatt Studentenaustausch auf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https://www.cactus-starfighter-staffel.de/</a:t>
            </a: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K:\CSS\Flyer Studentenaustausch\abschlusska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988840"/>
            <a:ext cx="2920811" cy="1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CSS\CSS Wappen bu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35" y="2173939"/>
            <a:ext cx="1170292" cy="12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Homepage CSS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r="18723" b="3237"/>
          <a:stretch/>
        </p:blipFill>
        <p:spPr bwMode="auto">
          <a:xfrm>
            <a:off x="0" y="1484784"/>
            <a:ext cx="9144000" cy="524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Infoblatt Studentenaustausch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Hintergrund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Finanzen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Zusammenarbeit der Helmut-Schmidt-Universität mit der ASU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Studiengänge an der ASU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Zulassungsvoraussetzungen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Bewerbung und Auswahlverfahren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Verschiedenes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Lebensunterhalt/Flugkosten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Vorgehen nach der Nominierung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TOEFL Test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Übersetzungen der Zeugnisse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ASU-Anmeldung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VISUM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Flug buchen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Unterkunft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Kreditkarte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Anhang</a:t>
            </a:r>
          </a:p>
        </p:txBody>
      </p:sp>
    </p:spTree>
    <p:extLst>
      <p:ext uri="{BB962C8B-B14F-4D97-AF65-F5344CB8AC3E}">
        <p14:creationId xmlns:p14="http://schemas.microsoft.com/office/powerpoint/2010/main" val="2436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Arizona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State University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(ASU)</a:t>
            </a:r>
          </a:p>
        </p:txBody>
      </p:sp>
      <p:pic>
        <p:nvPicPr>
          <p:cNvPr id="2050" name="Picture 2" descr="I:\CSS\Flyer Studentenaustausch\A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65474" cy="329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26695" y="5157192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Campuses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Phoenix (Arizona)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Rund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80.000 Studierende dort pro Jahr, aus 160+ Ländern, ca. 6% der Studierenden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Umsatz $ 5.745 Milliarden pro Jahr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https://www.asu.edu</a:t>
            </a:r>
          </a:p>
        </p:txBody>
      </p:sp>
    </p:spTree>
    <p:extLst>
      <p:ext uri="{BB962C8B-B14F-4D97-AF65-F5344CB8AC3E}">
        <p14:creationId xmlns:p14="http://schemas.microsoft.com/office/powerpoint/2010/main" val="129337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t="21177" r="18921" b="2987"/>
          <a:stretch/>
        </p:blipFill>
        <p:spPr bwMode="auto">
          <a:xfrm>
            <a:off x="683568" y="1556792"/>
            <a:ext cx="7344816" cy="495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95536" y="18864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400" b="1"/>
              <a:t>Arizona State University </a:t>
            </a:r>
            <a:r>
              <a:rPr lang="de-DE" sz="2800"/>
              <a:t>(ASU)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2811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CSS\Flyer Studentenaustausch\Benjamin Schmit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8" y="1"/>
            <a:ext cx="3348228" cy="25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5" y="4631565"/>
            <a:ext cx="3640667" cy="22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2508722"/>
            <a:ext cx="2848372" cy="21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819"/>
            <a:ext cx="2592288" cy="192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K:\CSS\Flyer Studentenaustausch\AZcactus (2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73947"/>
            <a:ext cx="1512168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:\CSS\Flyer Studentenaustausch\Little Italy San Die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32" y="4581128"/>
            <a:ext cx="342386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K:\CSS\Flyer Studentenaustausch\image006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49" b="12482"/>
          <a:stretch/>
        </p:blipFill>
        <p:spPr bwMode="auto">
          <a:xfrm>
            <a:off x="3317000" y="2212202"/>
            <a:ext cx="5647487" cy="20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00" y="9694"/>
            <a:ext cx="3312925" cy="220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78188" y="2938196"/>
            <a:ext cx="2484000" cy="1436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400"/>
              </a:lnSpc>
            </a:pPr>
            <a:r>
              <a:rPr lang="de-DE" sz="1400" dirty="0" smtClean="0">
                <a:latin typeface="+mj-lt"/>
              </a:rPr>
              <a:t>2024  was </a:t>
            </a:r>
            <a:r>
              <a:rPr lang="de-DE" sz="1400" dirty="0" err="1" smtClean="0">
                <a:latin typeface="+mj-lt"/>
              </a:rPr>
              <a:t>valued</a:t>
            </a:r>
            <a:r>
              <a:rPr lang="de-DE" sz="1400" dirty="0" smtClean="0">
                <a:latin typeface="+mj-lt"/>
              </a:rPr>
              <a:t> $348,087.49</a:t>
            </a:r>
            <a:endParaRPr lang="de-DE" sz="14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28705" y="3159984"/>
            <a:ext cx="1008000" cy="144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400" kern="100" dirty="0" smtClean="0">
                <a:latin typeface="+mj-lt"/>
              </a:rPr>
              <a:t>$10.749,07</a:t>
            </a:r>
            <a:endParaRPr lang="de-DE" sz="1400" kern="1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 rot="10800000" flipH="1" flipV="1">
            <a:off x="4355976" y="3140968"/>
            <a:ext cx="608120" cy="1949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400" kern="100" dirty="0" smtClean="0">
                <a:latin typeface="+mj-lt"/>
              </a:rPr>
              <a:t>2024</a:t>
            </a:r>
            <a:endParaRPr lang="de-DE" sz="1400" kern="100" dirty="0"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529880" y="3609040"/>
            <a:ext cx="1116000" cy="180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400" kern="100" dirty="0" smtClean="0">
                <a:latin typeface="+mj-lt"/>
              </a:rPr>
              <a:t>$336.969,52</a:t>
            </a:r>
            <a:endParaRPr lang="de-DE" sz="1400" kern="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38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529</Words>
  <Application>Microsoft Office PowerPoint</Application>
  <PresentationFormat>Bildschirmpräsentation (4:3)</PresentationFormat>
  <Paragraphs>100</Paragraphs>
  <Slides>19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Hyperion</vt:lpstr>
      <vt:lpstr>PowerPoint-Präsentation</vt:lpstr>
      <vt:lpstr>PowerPoint-Präsentation</vt:lpstr>
      <vt:lpstr>International Friendship Foundation  (IFF)</vt:lpstr>
      <vt:lpstr>25 Jahre+ Studentenaustausch der Cactus Starfighter Staffel</vt:lpstr>
      <vt:lpstr>Homepage CSS</vt:lpstr>
      <vt:lpstr>Infoblatt Studentenaustausch</vt:lpstr>
      <vt:lpstr>Arizona State University (ASU)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Partnerstaffel 310th - CSS und Lw</vt:lpstr>
      <vt:lpstr>PowerPoint-Präsentation</vt:lpstr>
      <vt:lpstr>Informationen und Hilfe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Joachim</dc:creator>
  <cp:lastModifiedBy>Joachim</cp:lastModifiedBy>
  <cp:revision>44</cp:revision>
  <dcterms:created xsi:type="dcterms:W3CDTF">2024-09-24T12:30:18Z</dcterms:created>
  <dcterms:modified xsi:type="dcterms:W3CDTF">2024-10-08T11:29:27Z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d2079b-6d85-4185-8122-5cca51dad164_Enabled">
    <vt:lpwstr>true</vt:lpwstr>
  </property>
  <property fmtid="{D5CDD505-2E9C-101B-9397-08002B2CF9AE}" pid="3" name="MSIP_Label_8fd2079b-6d85-4185-8122-5cca51dad164_SetDate">
    <vt:lpwstr>2024-09-27T15:08:21Z</vt:lpwstr>
  </property>
  <property fmtid="{D5CDD505-2E9C-101B-9397-08002B2CF9AE}" pid="4" name="MSIP_Label_8fd2079b-6d85-4185-8122-5cca51dad164_Method">
    <vt:lpwstr>Standard</vt:lpwstr>
  </property>
  <property fmtid="{D5CDD505-2E9C-101B-9397-08002B2CF9AE}" pid="5" name="MSIP_Label_8fd2079b-6d85-4185-8122-5cca51dad164_Name">
    <vt:lpwstr>Öffentlich</vt:lpwstr>
  </property>
  <property fmtid="{D5CDD505-2E9C-101B-9397-08002B2CF9AE}" pid="6" name="MSIP_Label_8fd2079b-6d85-4185-8122-5cca51dad164_SiteId">
    <vt:lpwstr>5832f73f-b0fa-45a0-80d9-7e32bd7fa822</vt:lpwstr>
  </property>
  <property fmtid="{D5CDD505-2E9C-101B-9397-08002B2CF9AE}" pid="7" name="MSIP_Label_8fd2079b-6d85-4185-8122-5cca51dad164_ActionId">
    <vt:lpwstr>31c5d922-39ba-4b85-b3bd-d31985bb3a4c</vt:lpwstr>
  </property>
  <property fmtid="{D5CDD505-2E9C-101B-9397-08002B2CF9AE}" pid="8" name="MSIP_Label_8fd2079b-6d85-4185-8122-5cca51dad164_ContentBits">
    <vt:lpwstr>0</vt:lpwstr>
  </property>
</Properties>
</file>